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5" r:id="rId3"/>
    <p:sldId id="258" r:id="rId4"/>
    <p:sldId id="259" r:id="rId5"/>
    <p:sldId id="261" r:id="rId6"/>
    <p:sldId id="262" r:id="rId7"/>
    <p:sldId id="356" r:id="rId8"/>
    <p:sldId id="344" r:id="rId9"/>
    <p:sldId id="348" r:id="rId10"/>
    <p:sldId id="349" r:id="rId11"/>
    <p:sldId id="345" r:id="rId12"/>
    <p:sldId id="357" r:id="rId13"/>
    <p:sldId id="351" r:id="rId14"/>
    <p:sldId id="352" r:id="rId15"/>
    <p:sldId id="263" r:id="rId16"/>
    <p:sldId id="353" r:id="rId17"/>
    <p:sldId id="354" r:id="rId18"/>
    <p:sldId id="358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2F6E0-1ACE-519D-B557-EFBE3D706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CF09C6-11C2-A08C-9F43-7E117D755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35FC8-9A6C-CEB2-21B4-DDBF0B4C4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061A1F-CFB2-42B5-7030-C20DB0B5F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4A61D5-FDC4-6DC6-BEE3-A7A45015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00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AB7F5-8AA7-EA2E-D1E8-B7024B29A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427343-1364-9033-A342-804CE9DCD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1A846B-413D-DB5D-4BE7-D754F4287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33CDC5-B5EE-918A-3EC1-19D21CBE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731125-466E-75B4-8A6D-9ED47AB8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09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E6E06B-C6E6-0EC1-A8DC-8944C2A94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BCC9C9E-9E60-8701-EB23-F78164E2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A8EB94-1BF8-24D3-7A01-82B30C7F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F95823-2B2A-EB93-13B7-9B56B85B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9A20F9-085B-28C6-7E6E-92393344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18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8E523B-3F0A-8A4A-8018-7454B2C9E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9A1981-EC6A-AD4D-F040-F49BC8FCB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768ED3-C4AF-DCD8-AC0C-C29AF1FFF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899495-C8FC-031D-B977-8A9685D99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7BAA1C-63D3-D635-6DC6-BA9CA75C0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87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1CB864-3D54-AE84-35E1-C29834A1C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BF7298-9B16-F21E-AFB8-69323A48B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ED12EE-E30B-6161-E5B4-0CF06E062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489539-E1D6-A844-8B0E-EED295C1F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A69284-4CE7-592E-2E1F-B012555F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911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AFDDA5-35E7-DCA6-7770-51B4A3934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EC2817-E996-624D-119B-41E3A4AC9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1D5E31-C13C-4371-2BCE-DA5580A39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67CC0A-A8A0-232C-5D7B-BBC8054DE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F71C3F-29E1-BAB1-B9A9-A3FD352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EBCA1E-8084-67A6-30CA-F775AEFF2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44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956C4-8863-8BC6-B0C6-CCF0647A6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D064E4-2785-31C5-49C5-D983C49F7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8914C34-6053-E9E5-A089-90254B2A2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02BB7BC-F4B1-955E-DAAC-34C4798E8F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284BCA4-8EFE-7B2B-0EE2-EDE73F283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EDDA78A-C655-5BF4-FC4C-FAD5CCE54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A0FDD46-44D6-DD12-417B-EF6A71DFE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5266313-7AAE-CCD9-9395-E338471E1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01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3A05AA-94F0-2DAD-7291-71891B4B1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5B4D530-5205-1D16-3FB8-A22206640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D929163-4777-C7BD-D54E-0C0F15AC2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22EE461-0201-2E27-89B4-88020FF9F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99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41A8D5F-66BD-7B4D-E661-7B60FFBF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697FA5B-196F-2365-28B7-0A5123AF2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A1C37A4-187E-CE54-8EA2-680D4FF4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74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663CE-AC7C-1C4F-67FE-0EAF094DE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3081D6-EDDA-906B-9606-EBDF60CB2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565E0BC-39D8-6A3D-DCE8-D23E0F7EED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96BE5FC-B747-DFDF-1650-2215D4274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BA10C1-8CDB-DC5B-D3EC-DCAF41C81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A50C910-6512-8BFA-9944-E0E3B4CF9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9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4632A7-8B57-FAE8-CCF4-D31279877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A6FCA08-38B4-FB6D-95CE-9BBA09BEA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A705E6-1DCE-16F5-7584-135E6F7D9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B7755B-E2EA-C5BF-78E0-3BEAFD5A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112088-1D36-A255-C556-66A97EDD2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4E5D549-22DB-E77A-FF81-009346EB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8409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2A10B49-51A3-F646-22BB-FF84D89BE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701389-42DB-A6F7-2AF0-3C0BD1084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54E705-3BDB-C696-242A-187AB68AB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F6CC7C-E94B-4208-AC44-DF4CBDFD6D19}" type="datetimeFigureOut">
              <a:rPr lang="pt-BR" smtClean="0"/>
              <a:t>30/10/2024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B52D58-A393-8562-F83F-1D214AB210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9BCE23-8A37-6782-67D0-2F7ECAF3A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BB415-E8A5-4AA7-BD61-5B353E5038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75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copus.com/sourceid/21101211361" TargetMode="External"/><Relationship Id="rId3" Type="http://schemas.openxmlformats.org/officeDocument/2006/relationships/hyperlink" Target="https://ujc.avcr.cz/sd/publikace/casopisy/acta-onomastica.html" TargetMode="External"/><Relationship Id="rId7" Type="http://schemas.openxmlformats.org/officeDocument/2006/relationships/hyperlink" Target="http://onomastics.ru/en" TargetMode="External"/><Relationship Id="rId2" Type="http://schemas.openxmlformats.org/officeDocument/2006/relationships/hyperlink" Target="http://lki.lt/acta-linguistica-lithuanica/?lang=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omastica.ijp.pan.pl/index.php/ONOM" TargetMode="External"/><Relationship Id="rId5" Type="http://schemas.openxmlformats.org/officeDocument/2006/relationships/hyperlink" Target="https://ans-names.pitt.edu/ans" TargetMode="External"/><Relationship Id="rId4" Type="http://schemas.openxmlformats.org/officeDocument/2006/relationships/hyperlink" Target="https://hrcak.srce.hr/folia-onomastica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arcia.Seide@unioeste.br" TargetMode="External"/><Relationship Id="rId2" Type="http://schemas.openxmlformats.org/officeDocument/2006/relationships/hyperlink" Target="mailto:marciaseda4@hot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5A061-C48F-22CC-4E8A-B8C6C4DB26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October</a:t>
            </a:r>
            <a:r>
              <a:rPr lang="pt-BR" dirty="0"/>
              <a:t> IBOS meeting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0B18F4-7DDE-34F0-465C-C2D4335978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Márcia Sipavicius Seide</a:t>
            </a:r>
          </a:p>
          <a:p>
            <a:r>
              <a:rPr lang="pt-BR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956010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6F22680-730C-332E-F9EB-259CB04549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28255"/>
            <a:ext cx="10515600" cy="5064629"/>
          </a:xfrm>
        </p:spPr>
      </p:pic>
    </p:spTree>
    <p:extLst>
      <p:ext uri="{BB962C8B-B14F-4D97-AF65-F5344CB8AC3E}">
        <p14:creationId xmlns:p14="http://schemas.microsoft.com/office/powerpoint/2010/main" val="69776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C6C7C2-24B2-D19C-DEB1-5651F749A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Example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Citation track 2024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D673A3FA-FE4F-179B-7AFB-223FE13D22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454" y="1496291"/>
            <a:ext cx="8562109" cy="4680672"/>
          </a:xfrm>
        </p:spPr>
      </p:pic>
    </p:spTree>
    <p:extLst>
      <p:ext uri="{BB962C8B-B14F-4D97-AF65-F5344CB8AC3E}">
        <p14:creationId xmlns:p14="http://schemas.microsoft.com/office/powerpoint/2010/main" val="3096379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F6C7458-8F0D-40F7-F071-1E91CD503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Where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first</a:t>
            </a:r>
            <a:r>
              <a:rPr lang="pt-BR" dirty="0"/>
              <a:t> 19 </a:t>
            </a:r>
            <a:r>
              <a:rPr lang="pt-BR" dirty="0" err="1"/>
              <a:t>citations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ODAL in 2024 came </a:t>
            </a:r>
            <a:r>
              <a:rPr lang="pt-BR" dirty="0" err="1"/>
              <a:t>from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719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ço Reservado para Conteúdo 4" descr="Interface gráfica do usuário, Texto, Aplicativo, Email&#10;&#10;Descrição gerada automaticamente">
            <a:extLst>
              <a:ext uri="{FF2B5EF4-FFF2-40B4-BE49-F238E27FC236}">
                <a16:creationId xmlns:a16="http://schemas.microsoft.com/office/drawing/2014/main" id="{7BA93400-8DB8-ABD8-0D2C-B9B2A77C6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768" b="4471"/>
          <a:stretch/>
        </p:blipFill>
        <p:spPr>
          <a:xfrm>
            <a:off x="1165067" y="643467"/>
            <a:ext cx="9861865" cy="5571065"/>
          </a:xfrm>
          <a:prstGeom prst="rect">
            <a:avLst/>
          </a:prstGeom>
          <a:ln>
            <a:noFill/>
          </a:ln>
        </p:spPr>
      </p:pic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23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ço Reservado para Conteúdo 4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3E1678CD-0F13-C6A9-7A3A-6A92F0588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42" y="643467"/>
            <a:ext cx="990411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39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D863C-25A9-EB08-6792-446890E78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EXAMPLE OF PROTOCOL FOR A NEW SISTEMATIC REVIEW ARTICLE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71C9F7-3DA5-66C9-227C-6172E9BAB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Topic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Onomastic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Terminology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onomastic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are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used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by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researchers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Onomastics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Are ICOS-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recommended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used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terminological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variation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due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coexistence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vernacular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analytic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synthetic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Greco-Latin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terms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4800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96D214-8EA5-C3C3-7888-A5CB57069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Inclusion</a:t>
            </a:r>
            <a:r>
              <a:rPr lang="pt-BR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4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Criteria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0C7F6A-D290-697D-4199-EF25F787C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Onomastics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journalpublished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2023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2024,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written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following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languages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Portuguese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English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Spanish.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ONOMA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journals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reviewed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by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ICOS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indexed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SCOPUS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onomastics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GTLEX Magazine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Portuguese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(non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indexed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jornal)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onomastics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Journal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Domínios da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Lingu@gem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Portuguese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(non </a:t>
            </a:r>
            <a:r>
              <a:rPr lang="pt-BR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indexed</a:t>
            </a:r>
            <a:r>
              <a:rPr lang="pt-BR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jornal)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955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0FA578E-79B1-5B8D-AC22-3B9F64DF7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pt-BR" sz="4000">
                <a:solidFill>
                  <a:srgbClr val="FFFFFF"/>
                </a:solidFill>
              </a:rPr>
              <a:t>Articles are being selected 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9B256464-F567-71E9-F139-B767769EDD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215119"/>
              </p:ext>
            </p:extLst>
          </p:nvPr>
        </p:nvGraphicFramePr>
        <p:xfrm>
          <a:off x="4905052" y="810866"/>
          <a:ext cx="6666834" cy="5333071"/>
        </p:xfrm>
        <a:graphic>
          <a:graphicData uri="http://schemas.openxmlformats.org/drawingml/2006/table">
            <a:tbl>
              <a:tblPr firstRow="1" firstCol="1" bandRow="1"/>
              <a:tblGrid>
                <a:gridCol w="2179071">
                  <a:extLst>
                    <a:ext uri="{9D8B030D-6E8A-4147-A177-3AD203B41FA5}">
                      <a16:colId xmlns:a16="http://schemas.microsoft.com/office/drawing/2014/main" val="965768388"/>
                    </a:ext>
                  </a:extLst>
                </a:gridCol>
                <a:gridCol w="2308692">
                  <a:extLst>
                    <a:ext uri="{9D8B030D-6E8A-4147-A177-3AD203B41FA5}">
                      <a16:colId xmlns:a16="http://schemas.microsoft.com/office/drawing/2014/main" val="3241304271"/>
                    </a:ext>
                  </a:extLst>
                </a:gridCol>
                <a:gridCol w="2179071">
                  <a:extLst>
                    <a:ext uri="{9D8B030D-6E8A-4147-A177-3AD203B41FA5}">
                      <a16:colId xmlns:a16="http://schemas.microsoft.com/office/drawing/2014/main" val="3359893049"/>
                    </a:ext>
                  </a:extLst>
                </a:gridCol>
              </a:tblGrid>
              <a:tr h="49077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2"/>
                        </a:rPr>
                        <a:t>Acta Linguistica Lithuanica</a:t>
                      </a: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n.88, 89, 90 e </a:t>
                      </a:r>
                      <a:r>
                        <a:rPr lang="pt-BR" sz="1300" b="0" i="0" u="none" strike="noStrike" kern="10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91 (IN PRESS)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and....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7909313"/>
                  </a:ext>
                </a:extLst>
              </a:tr>
              <a:tr h="27332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3"/>
                        </a:rPr>
                        <a:t>Acta onomastica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numbers by year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  <a:buAutoNum type="arabicPlain" startAt="6"/>
                      </a:pP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837922"/>
                  </a:ext>
                </a:extLst>
              </a:tr>
              <a:tr h="49077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4"/>
                        </a:rPr>
                        <a:t>Folia onomastica Croatica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numbers by year, 2024 </a:t>
                      </a:r>
                      <a:r>
                        <a:rPr lang="en-GB" sz="1300" b="0" i="0" u="none" strike="noStrike" kern="100" dirty="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(IN PRESS))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1 English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00194"/>
                  </a:ext>
                </a:extLst>
              </a:tr>
              <a:tr h="49077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5"/>
                        </a:rPr>
                        <a:t>Names</a:t>
                      </a: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 numbers by year (n. 4.of 2024 </a:t>
                      </a:r>
                      <a:r>
                        <a:rPr lang="en-GB" sz="1300" b="0" i="0" u="none" strike="noStrike" kern="10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(IN PRESS)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and....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749788"/>
                  </a:ext>
                </a:extLst>
              </a:tr>
              <a:tr h="49077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6"/>
                        </a:rPr>
                        <a:t>Onomastica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numbers by year, </a:t>
                      </a:r>
                      <a:r>
                        <a:rPr lang="en-GB" sz="1300" b="0" i="0" u="none" strike="noStrike" kern="10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 ((IN PRESS)</a:t>
                      </a: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and...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402819"/>
                  </a:ext>
                </a:extLst>
              </a:tr>
              <a:tr h="49077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1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7"/>
                        </a:rPr>
                        <a:t>Voprosy onomastiki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V.20 (3 numbers.)  and v. 21( N.1, others</a:t>
                      </a:r>
                      <a:r>
                        <a:rPr lang="en-GB" sz="1300" b="0" i="0" u="none" strike="noStrike" kern="10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(IN PRESS)</a:t>
                      </a: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)  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e ...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873200"/>
                  </a:ext>
                </a:extLst>
              </a:tr>
              <a:tr h="95452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sng" strike="noStrike" kern="100">
                          <a:solidFill>
                            <a:srgbClr val="467886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  <a:hlinkClick r:id="rId8"/>
                        </a:rPr>
                        <a:t>Onomastica desde America Latina</a:t>
                      </a: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b="0" i="1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Open Access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2023 vol. and 2024 vol.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Portuguese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7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Spanish = 16 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=  5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435744"/>
                  </a:ext>
                </a:extLst>
              </a:tr>
              <a:tr h="27332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GTLEx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 (</a:t>
                      </a:r>
                      <a:r>
                        <a:rPr lang="pt-BR" sz="1300" b="0" i="0" u="none" strike="noStrike" kern="10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até 23/09</a:t>
                      </a: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Portuguese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= 3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490859"/>
                  </a:ext>
                </a:extLst>
              </a:tr>
              <a:tr h="27332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Domínios da Linguagem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 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Portuguesa = 2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899418"/>
                  </a:ext>
                </a:extLst>
              </a:tr>
              <a:tr h="49077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Onoma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 vol. by year (2024</a:t>
                      </a:r>
                      <a:r>
                        <a:rPr lang="en-GB" sz="1300" b="0" i="0" u="none" strike="noStrike" kern="100">
                          <a:effectLst/>
                          <a:highlight>
                            <a:srgbClr val="00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(IN PRESS)</a:t>
                      </a:r>
                      <a:r>
                        <a:rPr lang="en-GB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English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= 15 </a:t>
                      </a: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and 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....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523659"/>
                  </a:ext>
                </a:extLst>
              </a:tr>
              <a:tr h="61392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Articles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till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b="0" i="0" u="none" strike="noStrike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now</a:t>
                      </a:r>
                      <a:r>
                        <a:rPr lang="pt-BR" sz="13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101</a:t>
                      </a:r>
                      <a:endParaRPr lang="pt-BR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130" marR="83130" marT="115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814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7821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BE5528-DC67-A08D-9BF7-2E8729863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Final </a:t>
            </a:r>
            <a:r>
              <a:rPr lang="pt-BR" dirty="0" err="1"/>
              <a:t>remarks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contact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E4E83D-B3A1-BE60-77ED-C825CA534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The review </a:t>
            </a:r>
            <a:r>
              <a:rPr lang="pt-BR" dirty="0" err="1"/>
              <a:t>article</a:t>
            </a:r>
            <a:r>
              <a:rPr lang="pt-BR" dirty="0"/>
              <a:t> </a:t>
            </a:r>
            <a:r>
              <a:rPr lang="pt-BR" dirty="0" err="1"/>
              <a:t>can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written</a:t>
            </a:r>
            <a:r>
              <a:rPr lang="pt-BR" dirty="0"/>
              <a:t>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language</a:t>
            </a:r>
            <a:r>
              <a:rPr lang="pt-BR" dirty="0"/>
              <a:t> </a:t>
            </a:r>
            <a:r>
              <a:rPr lang="pt-BR" dirty="0" err="1"/>
              <a:t>chose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author</a:t>
            </a:r>
            <a:r>
              <a:rPr lang="pt-BR" dirty="0"/>
              <a:t>.</a:t>
            </a:r>
          </a:p>
          <a:p>
            <a:r>
              <a:rPr lang="pt-BR" dirty="0"/>
              <a:t>The </a:t>
            </a:r>
            <a:r>
              <a:rPr lang="pt-BR" dirty="0" err="1"/>
              <a:t>author</a:t>
            </a:r>
            <a:r>
              <a:rPr lang="pt-BR" dirty="0"/>
              <a:t> </a:t>
            </a:r>
            <a:r>
              <a:rPr lang="pt-BR" dirty="0" err="1"/>
              <a:t>can</a:t>
            </a:r>
            <a:r>
              <a:rPr lang="pt-BR" dirty="0"/>
              <a:t> invite </a:t>
            </a:r>
            <a:r>
              <a:rPr lang="pt-BR" dirty="0" err="1"/>
              <a:t>coauthors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help </a:t>
            </a:r>
            <a:r>
              <a:rPr lang="pt-BR" dirty="0" err="1"/>
              <a:t>writing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review </a:t>
            </a:r>
            <a:r>
              <a:rPr lang="pt-BR" dirty="0" err="1"/>
              <a:t>article</a:t>
            </a:r>
            <a:r>
              <a:rPr lang="pt-BR" dirty="0"/>
              <a:t>.</a:t>
            </a:r>
          </a:p>
          <a:p>
            <a:r>
              <a:rPr lang="pt-BR" dirty="0"/>
              <a:t>The review </a:t>
            </a:r>
            <a:r>
              <a:rPr lang="pt-BR" dirty="0" err="1"/>
              <a:t>article</a:t>
            </a:r>
            <a:r>
              <a:rPr lang="pt-BR" dirty="0"/>
              <a:t> </a:t>
            </a:r>
            <a:r>
              <a:rPr lang="pt-BR" dirty="0" err="1"/>
              <a:t>should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published</a:t>
            </a:r>
            <a:r>
              <a:rPr lang="pt-BR" dirty="0"/>
              <a:t> in a </a:t>
            </a:r>
            <a:r>
              <a:rPr lang="pt-BR" dirty="0" err="1"/>
              <a:t>indexed</a:t>
            </a:r>
            <a:r>
              <a:rPr lang="pt-BR" dirty="0"/>
              <a:t> Scopus jornal, </a:t>
            </a:r>
            <a:r>
              <a:rPr lang="pt-BR" dirty="0" err="1"/>
              <a:t>prefereably</a:t>
            </a:r>
            <a:r>
              <a:rPr lang="pt-BR" dirty="0"/>
              <a:t> </a:t>
            </a:r>
            <a:r>
              <a:rPr lang="pt-BR" dirty="0" err="1"/>
              <a:t>an</a:t>
            </a:r>
            <a:r>
              <a:rPr lang="pt-BR" dirty="0"/>
              <a:t> Open </a:t>
            </a:r>
            <a:r>
              <a:rPr lang="pt-BR" dirty="0" err="1"/>
              <a:t>acess</a:t>
            </a:r>
            <a:r>
              <a:rPr lang="pt-BR" dirty="0"/>
              <a:t> </a:t>
            </a:r>
            <a:r>
              <a:rPr lang="pt-BR" dirty="0" err="1"/>
              <a:t>one</a:t>
            </a:r>
            <a:r>
              <a:rPr lang="pt-BR" dirty="0"/>
              <a:t>.</a:t>
            </a:r>
          </a:p>
          <a:p>
            <a:endParaRPr lang="pt-BR" dirty="0"/>
          </a:p>
          <a:p>
            <a:r>
              <a:rPr lang="pt-BR" dirty="0"/>
              <a:t>E-mail for </a:t>
            </a:r>
            <a:r>
              <a:rPr lang="pt-BR" dirty="0" err="1"/>
              <a:t>contact</a:t>
            </a:r>
            <a:r>
              <a:rPr lang="pt-BR" dirty="0"/>
              <a:t> – </a:t>
            </a:r>
            <a:r>
              <a:rPr lang="pt-BR" dirty="0">
                <a:hlinkClick r:id="rId2"/>
              </a:rPr>
              <a:t>marciaseda4@hotmail.com</a:t>
            </a:r>
            <a:endParaRPr lang="pt-BR" dirty="0"/>
          </a:p>
          <a:p>
            <a:r>
              <a:rPr lang="pt-BR" dirty="0">
                <a:hlinkClick r:id="rId3"/>
              </a:rPr>
              <a:t>Marcia.Seide@unioeste.br</a:t>
            </a:r>
            <a:endParaRPr lang="pt-BR" dirty="0"/>
          </a:p>
          <a:p>
            <a:r>
              <a:rPr lang="pt-BR" dirty="0"/>
              <a:t>WA 55 45  98828-96-76.</a:t>
            </a:r>
          </a:p>
        </p:txBody>
      </p:sp>
    </p:spTree>
    <p:extLst>
      <p:ext uri="{BB962C8B-B14F-4D97-AF65-F5344CB8AC3E}">
        <p14:creationId xmlns:p14="http://schemas.microsoft.com/office/powerpoint/2010/main" val="407596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0E0E26E-D6EA-9528-EE8D-9BDFB3FC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PREVIOUS TERM ACTIVITIES</a:t>
            </a:r>
          </a:p>
        </p:txBody>
      </p:sp>
    </p:spTree>
    <p:extLst>
      <p:ext uri="{BB962C8B-B14F-4D97-AF65-F5344CB8AC3E}">
        <p14:creationId xmlns:p14="http://schemas.microsoft.com/office/powerpoint/2010/main" val="189642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D064B0-48B9-A692-AC58-0C88E339B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2021 -</a:t>
            </a:r>
            <a:r>
              <a:rPr lang="en-GB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Creation of the following protocols of research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8DC9EF-8E81-3DE6-69A8-C73A89F55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6955"/>
            <a:ext cx="10515600" cy="424000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Anthroponymic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pt-B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Russia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2011 </a:t>
            </a:r>
            <a:r>
              <a:rPr lang="pt-BR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2021 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Responsible: Anna </a:t>
            </a:r>
            <a:r>
              <a:rPr lang="en-GB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Tsepkova</a:t>
            </a:r>
            <a:endParaRPr lang="en-GB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594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0FA92-7B65-173D-A81B-192CA2208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2021-2022 -</a:t>
            </a:r>
            <a:r>
              <a:rPr lang="en-GB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Creation of the following protocols and resulting selected lists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169487-70FE-EF05-3DDC-C0DB60691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 </a:t>
            </a:r>
            <a:r>
              <a:rPr lang="en-GB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Anthroponymic</a:t>
            </a: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research in Mexico from 1970 to 2021 by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Yolanda Guillermina López Franco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 Romanian onomastic bibliography +international onomastic bibliography by Responsible: </a:t>
            </a:r>
            <a:r>
              <a:rPr lang="en-GB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Oliviu</a:t>
            </a: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Felecan</a:t>
            </a:r>
            <a:endParaRPr lang="en-GB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081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124A5BE-49DE-795C-2B19-C3834A14F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dirty="0"/>
            </a:br>
            <a:r>
              <a:rPr lang="pt-BR" dirty="0"/>
              <a:t>2024 - </a:t>
            </a:r>
            <a:r>
              <a:rPr lang="en-GB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Creation of the following protocols of research and resulting selected lists</a:t>
            </a:r>
            <a:br>
              <a:rPr lang="pt-B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FCBED44-6E2D-1C18-9FBE-017A94D87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5.1 </a:t>
            </a:r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Contemporary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Cuban </a:t>
            </a:r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anthroponomastics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Responsible: Luis Ramón Campo </a:t>
            </a:r>
            <a:r>
              <a:rPr lang="en-GB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Yumar</a:t>
            </a:r>
            <a:endParaRPr lang="en-GB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b="0" i="0" dirty="0">
                <a:solidFill>
                  <a:srgbClr val="555555"/>
                </a:solidFill>
                <a:effectLst/>
                <a:highlight>
                  <a:srgbClr val="FFFFFF"/>
                </a:highlight>
                <a:latin typeface="selfFont"/>
              </a:rPr>
              <a:t>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t-BR" dirty="0">
              <a:solidFill>
                <a:srgbClr val="555555"/>
              </a:solidFill>
              <a:highlight>
                <a:srgbClr val="FFFFFF"/>
              </a:highlight>
              <a:latin typeface="selfFont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507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41CAA5-2167-E0A4-669D-8CF06B0F4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/>
              <a:t>Aims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term</a:t>
            </a:r>
            <a:r>
              <a:rPr lang="pt-BR" dirty="0"/>
              <a:t> 2024-2027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85F9C8-6676-AC0B-9085-D64E55888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368" y="1825625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write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publish</a:t>
            </a:r>
            <a:r>
              <a:rPr lang="pt-BR" dirty="0"/>
              <a:t> review </a:t>
            </a:r>
            <a:r>
              <a:rPr lang="pt-BR" dirty="0" err="1"/>
              <a:t>article</a:t>
            </a:r>
            <a:r>
              <a:rPr lang="pt-BR" dirty="0"/>
              <a:t> </a:t>
            </a:r>
            <a:r>
              <a:rPr lang="pt-BR" dirty="0" err="1"/>
              <a:t>using</a:t>
            </a:r>
            <a:r>
              <a:rPr lang="pt-BR" dirty="0"/>
              <a:t> </a:t>
            </a:r>
            <a:r>
              <a:rPr lang="pt-BR" b="1" dirty="0"/>
              <a:t>as </a:t>
            </a:r>
            <a:r>
              <a:rPr lang="pt-BR" b="1" dirty="0" err="1"/>
              <a:t>part</a:t>
            </a:r>
            <a:r>
              <a:rPr lang="pt-BR" b="1" dirty="0"/>
              <a:t> </a:t>
            </a:r>
            <a:r>
              <a:rPr lang="pt-BR" b="1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data base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same</a:t>
            </a:r>
            <a:r>
              <a:rPr lang="pt-BR" dirty="0"/>
              <a:t> set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journals</a:t>
            </a:r>
            <a:r>
              <a:rPr lang="pt-BR" dirty="0"/>
              <a:t> </a:t>
            </a:r>
            <a:r>
              <a:rPr lang="pt-BR" dirty="0" err="1"/>
              <a:t>indexed</a:t>
            </a:r>
            <a:r>
              <a:rPr lang="pt-BR" dirty="0"/>
              <a:t> in </a:t>
            </a:r>
            <a:r>
              <a:rPr lang="pt-BR" dirty="0" err="1"/>
              <a:t>Scopuss</a:t>
            </a:r>
            <a:r>
              <a:rPr lang="pt-BR" dirty="0"/>
              <a:t>. Non </a:t>
            </a:r>
            <a:r>
              <a:rPr lang="pt-BR" dirty="0" err="1"/>
              <a:t>indexed</a:t>
            </a:r>
            <a:r>
              <a:rPr lang="pt-BR" dirty="0"/>
              <a:t> </a:t>
            </a:r>
            <a:r>
              <a:rPr lang="pt-BR" dirty="0" err="1"/>
              <a:t>articles</a:t>
            </a:r>
            <a:r>
              <a:rPr lang="pt-BR" dirty="0"/>
              <a:t> </a:t>
            </a:r>
            <a:r>
              <a:rPr lang="pt-BR" dirty="0" err="1"/>
              <a:t>can</a:t>
            </a:r>
            <a:r>
              <a:rPr lang="pt-BR" dirty="0"/>
              <a:t> </a:t>
            </a:r>
            <a:r>
              <a:rPr lang="pt-BR" dirty="0" err="1"/>
              <a:t>also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included</a:t>
            </a:r>
            <a:r>
              <a:rPr lang="pt-BR" dirty="0"/>
              <a:t> in </a:t>
            </a:r>
            <a:r>
              <a:rPr lang="pt-BR" dirty="0" err="1"/>
              <a:t>the</a:t>
            </a:r>
            <a:r>
              <a:rPr lang="pt-BR" dirty="0"/>
              <a:t> data base. </a:t>
            </a:r>
          </a:p>
          <a:p>
            <a:r>
              <a:rPr lang="pt-BR" dirty="0" err="1"/>
              <a:t>Sistematic</a:t>
            </a:r>
            <a:r>
              <a:rPr lang="pt-BR" dirty="0"/>
              <a:t> review </a:t>
            </a:r>
            <a:r>
              <a:rPr lang="pt-BR" dirty="0" err="1"/>
              <a:t>article</a:t>
            </a:r>
            <a:r>
              <a:rPr lang="pt-BR" dirty="0"/>
              <a:t>:  </a:t>
            </a:r>
            <a:r>
              <a:rPr lang="pt-BR" dirty="0" err="1"/>
              <a:t>research</a:t>
            </a:r>
            <a:r>
              <a:rPr lang="pt-BR" dirty="0"/>
              <a:t> </a:t>
            </a:r>
            <a:r>
              <a:rPr lang="pt-BR" dirty="0" err="1"/>
              <a:t>questions</a:t>
            </a:r>
            <a:r>
              <a:rPr lang="pt-BR" dirty="0"/>
              <a:t>, </a:t>
            </a:r>
            <a:r>
              <a:rPr lang="pt-BR" dirty="0" err="1"/>
              <a:t>protocol</a:t>
            </a:r>
            <a:r>
              <a:rPr lang="pt-BR" dirty="0"/>
              <a:t>, </a:t>
            </a:r>
            <a:r>
              <a:rPr lang="pt-BR" dirty="0" err="1"/>
              <a:t>selected</a:t>
            </a:r>
            <a:r>
              <a:rPr lang="pt-BR" dirty="0"/>
              <a:t> </a:t>
            </a:r>
            <a:r>
              <a:rPr lang="pt-BR" dirty="0" err="1"/>
              <a:t>list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article</a:t>
            </a:r>
            <a:r>
              <a:rPr lang="pt-BR" dirty="0"/>
              <a:t>, </a:t>
            </a:r>
            <a:r>
              <a:rPr lang="pt-BR" dirty="0" err="1"/>
              <a:t>articles</a:t>
            </a:r>
            <a:r>
              <a:rPr lang="pt-BR" dirty="0"/>
              <a:t> </a:t>
            </a:r>
            <a:r>
              <a:rPr lang="pt-BR" dirty="0" err="1"/>
              <a:t>evaluation,research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dirty="0"/>
              <a:t>, </a:t>
            </a:r>
            <a:r>
              <a:rPr lang="pt-BR" dirty="0" err="1"/>
              <a:t>writting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article</a:t>
            </a:r>
            <a:r>
              <a:rPr lang="pt-BR" dirty="0"/>
              <a:t>.</a:t>
            </a:r>
          </a:p>
          <a:p>
            <a:r>
              <a:rPr lang="pt-BR" dirty="0" err="1"/>
              <a:t>Traditional</a:t>
            </a:r>
            <a:r>
              <a:rPr lang="pt-BR" dirty="0"/>
              <a:t> review </a:t>
            </a:r>
            <a:r>
              <a:rPr lang="pt-BR" dirty="0" err="1"/>
              <a:t>article</a:t>
            </a:r>
            <a:r>
              <a:rPr lang="pt-BR" dirty="0"/>
              <a:t>: </a:t>
            </a:r>
            <a:r>
              <a:rPr lang="pt-BR" dirty="0" err="1"/>
              <a:t>research</a:t>
            </a:r>
            <a:r>
              <a:rPr lang="pt-BR" dirty="0"/>
              <a:t> </a:t>
            </a:r>
            <a:r>
              <a:rPr lang="pt-BR" dirty="0" err="1"/>
              <a:t>questions</a:t>
            </a:r>
            <a:r>
              <a:rPr lang="pt-BR" dirty="0"/>
              <a:t>, </a:t>
            </a:r>
            <a:r>
              <a:rPr lang="pt-BR" dirty="0" err="1"/>
              <a:t>articles</a:t>
            </a:r>
            <a:r>
              <a:rPr lang="pt-BR" dirty="0"/>
              <a:t> </a:t>
            </a:r>
            <a:r>
              <a:rPr lang="pt-BR" dirty="0" err="1"/>
              <a:t>selected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</a:t>
            </a:r>
            <a:r>
              <a:rPr lang="pt-BR" dirty="0" err="1"/>
              <a:t>researcher</a:t>
            </a:r>
            <a:r>
              <a:rPr lang="pt-BR" dirty="0"/>
              <a:t> 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his</a:t>
            </a:r>
            <a:r>
              <a:rPr lang="pt-BR" dirty="0"/>
              <a:t> </a:t>
            </a:r>
            <a:r>
              <a:rPr lang="pt-BR" dirty="0" err="1"/>
              <a:t>or</a:t>
            </a:r>
            <a:r>
              <a:rPr lang="pt-BR" dirty="0"/>
              <a:t> </a:t>
            </a:r>
            <a:r>
              <a:rPr lang="pt-BR" dirty="0" err="1"/>
              <a:t>her</a:t>
            </a:r>
            <a:r>
              <a:rPr lang="pt-BR" dirty="0"/>
              <a:t> </a:t>
            </a:r>
            <a:r>
              <a:rPr lang="pt-BR" dirty="0" err="1"/>
              <a:t>discretion</a:t>
            </a:r>
            <a:r>
              <a:rPr lang="pt-BR" dirty="0"/>
              <a:t>, </a:t>
            </a:r>
            <a:r>
              <a:rPr lang="pt-BR" dirty="0" err="1"/>
              <a:t>articles</a:t>
            </a:r>
            <a:r>
              <a:rPr lang="pt-BR" dirty="0"/>
              <a:t> </a:t>
            </a:r>
            <a:r>
              <a:rPr lang="pt-BR" dirty="0" err="1"/>
              <a:t>evaluation,research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dirty="0"/>
              <a:t>, </a:t>
            </a:r>
            <a:r>
              <a:rPr lang="pt-BR" dirty="0" err="1"/>
              <a:t>writting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article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8158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E01C3B-E8FC-42B5-3F10-8179B4972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Write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publish</a:t>
            </a:r>
            <a:r>
              <a:rPr lang="pt-BR" dirty="0"/>
              <a:t> </a:t>
            </a:r>
            <a:r>
              <a:rPr lang="pt-BR" dirty="0" err="1"/>
              <a:t>protocol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resulted</a:t>
            </a:r>
            <a:r>
              <a:rPr lang="pt-BR" dirty="0"/>
              <a:t> </a:t>
            </a:r>
            <a:r>
              <a:rPr lang="pt-BR" dirty="0" err="1"/>
              <a:t>selected</a:t>
            </a:r>
            <a:r>
              <a:rPr lang="pt-BR" dirty="0"/>
              <a:t> </a:t>
            </a:r>
            <a:r>
              <a:rPr lang="pt-BR" dirty="0" err="1"/>
              <a:t>list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onomastic</a:t>
            </a:r>
            <a:r>
              <a:rPr lang="pt-BR" dirty="0"/>
              <a:t> </a:t>
            </a:r>
            <a:r>
              <a:rPr lang="pt-BR" dirty="0" err="1"/>
              <a:t>research</a:t>
            </a:r>
            <a:r>
              <a:rPr lang="pt-BR" dirty="0"/>
              <a:t>  </a:t>
            </a:r>
            <a:r>
              <a:rPr lang="pt-BR" dirty="0" err="1"/>
              <a:t>from</a:t>
            </a:r>
            <a:r>
              <a:rPr lang="pt-BR" dirty="0"/>
              <a:t> </a:t>
            </a:r>
            <a:r>
              <a:rPr lang="pt-BR" dirty="0" err="1"/>
              <a:t>Czech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South </a:t>
            </a:r>
            <a:r>
              <a:rPr lang="pt-BR" dirty="0" err="1"/>
              <a:t>Africa</a:t>
            </a:r>
            <a:r>
              <a:rPr lang="pt-BR" dirty="0"/>
              <a:t>.</a:t>
            </a:r>
          </a:p>
          <a:p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write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publish</a:t>
            </a:r>
            <a:r>
              <a:rPr lang="pt-BR" dirty="0"/>
              <a:t> review </a:t>
            </a:r>
            <a:r>
              <a:rPr lang="pt-BR" dirty="0" err="1"/>
              <a:t>article</a:t>
            </a:r>
            <a:r>
              <a:rPr lang="pt-BR" dirty="0"/>
              <a:t> </a:t>
            </a:r>
            <a:r>
              <a:rPr lang="pt-BR" dirty="0" err="1"/>
              <a:t>using</a:t>
            </a:r>
            <a:r>
              <a:rPr lang="pt-BR" dirty="0"/>
              <a:t> as data base books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Onomastics</a:t>
            </a:r>
            <a:r>
              <a:rPr lang="pt-BR" dirty="0"/>
              <a:t>. </a:t>
            </a:r>
          </a:p>
          <a:p>
            <a:r>
              <a:rPr lang="pt-BR" dirty="0" err="1"/>
              <a:t>Once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articles</a:t>
            </a:r>
            <a:r>
              <a:rPr lang="pt-BR" dirty="0"/>
              <a:t> are </a:t>
            </a:r>
            <a:r>
              <a:rPr lang="pt-BR" dirty="0" err="1"/>
              <a:t>published</a:t>
            </a:r>
            <a:r>
              <a:rPr lang="pt-BR" dirty="0"/>
              <a:t>,  in IBOS website for </a:t>
            </a:r>
            <a:r>
              <a:rPr lang="pt-BR" dirty="0" err="1"/>
              <a:t>difusion</a:t>
            </a:r>
            <a:r>
              <a:rPr lang="pt-BR" dirty="0"/>
              <a:t> </a:t>
            </a:r>
            <a:r>
              <a:rPr lang="pt-BR" dirty="0" err="1"/>
              <a:t>under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heading</a:t>
            </a:r>
            <a:r>
              <a:rPr lang="pt-BR" dirty="0"/>
              <a:t> “Review </a:t>
            </a:r>
            <a:r>
              <a:rPr lang="pt-BR" dirty="0" err="1"/>
              <a:t>articles</a:t>
            </a:r>
            <a:r>
              <a:rPr lang="pt-BR" dirty="0"/>
              <a:t>”.</a:t>
            </a:r>
          </a:p>
          <a:p>
            <a:r>
              <a:rPr lang="pt-BR" dirty="0"/>
              <a:t>News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potocols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lists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seleted</a:t>
            </a:r>
            <a:r>
              <a:rPr lang="pt-BR" dirty="0"/>
              <a:t> </a:t>
            </a:r>
            <a:r>
              <a:rPr lang="pt-BR" dirty="0" err="1"/>
              <a:t>articles</a:t>
            </a:r>
            <a:r>
              <a:rPr lang="pt-BR" dirty="0"/>
              <a:t> </a:t>
            </a:r>
            <a:r>
              <a:rPr lang="pt-BR" dirty="0" err="1"/>
              <a:t>will</a:t>
            </a:r>
            <a:r>
              <a:rPr lang="pt-BR" dirty="0"/>
              <a:t> </a:t>
            </a:r>
            <a:r>
              <a:rPr lang="pt-BR" dirty="0" err="1"/>
              <a:t>also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published</a:t>
            </a:r>
            <a:r>
              <a:rPr lang="pt-BR" dirty="0"/>
              <a:t> in IBOS website.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9275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A8E916-32AE-72CC-85DA-A2FBDFE52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0877"/>
            <a:ext cx="10515600" cy="505608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New </a:t>
            </a:r>
            <a:r>
              <a:rPr lang="pt-BR" dirty="0" err="1"/>
              <a:t>heading</a:t>
            </a:r>
            <a:r>
              <a:rPr lang="pt-BR" dirty="0"/>
              <a:t>:</a:t>
            </a:r>
          </a:p>
          <a:p>
            <a:pPr marL="0" indent="0" algn="just">
              <a:buNone/>
            </a:pPr>
            <a:r>
              <a:rPr lang="pt-BR" dirty="0" err="1"/>
              <a:t>Articles</a:t>
            </a:r>
            <a:r>
              <a:rPr lang="pt-BR" dirty="0"/>
              <a:t> review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Itens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published</a:t>
            </a:r>
            <a:r>
              <a:rPr lang="pt-BR" dirty="0"/>
              <a:t> </a:t>
            </a:r>
          </a:p>
          <a:p>
            <a:pPr marL="0" indent="0" algn="just">
              <a:buNone/>
            </a:pPr>
            <a:r>
              <a:rPr lang="pt-BR" dirty="0" err="1"/>
              <a:t>Articles</a:t>
            </a:r>
            <a:r>
              <a:rPr lang="pt-BR" dirty="0"/>
              <a:t> reviews </a:t>
            </a:r>
            <a:r>
              <a:rPr lang="pt-BR" dirty="0" err="1"/>
              <a:t>already</a:t>
            </a:r>
            <a:r>
              <a:rPr lang="pt-BR" dirty="0"/>
              <a:t>  </a:t>
            </a:r>
            <a:r>
              <a:rPr lang="pt-BR" dirty="0" err="1"/>
              <a:t>published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Seide </a:t>
            </a:r>
            <a:r>
              <a:rPr lang="pt-BR" dirty="0" err="1"/>
              <a:t>and</a:t>
            </a:r>
            <a:r>
              <a:rPr lang="pt-BR" dirty="0"/>
              <a:t> Fernández-Juncal </a:t>
            </a:r>
          </a:p>
          <a:p>
            <a:pPr marL="0" indent="0" algn="just">
              <a:buNone/>
            </a:pPr>
            <a:r>
              <a:rPr lang="pt-BR" dirty="0"/>
              <a:t>Other </a:t>
            </a:r>
            <a:r>
              <a:rPr lang="pt-BR" dirty="0" err="1"/>
              <a:t>members</a:t>
            </a:r>
            <a:r>
              <a:rPr lang="pt-BR" dirty="0"/>
              <a:t> reviews </a:t>
            </a:r>
            <a:r>
              <a:rPr lang="pt-BR" dirty="0" err="1"/>
              <a:t>already</a:t>
            </a:r>
            <a:r>
              <a:rPr lang="pt-BR" dirty="0"/>
              <a:t> </a:t>
            </a:r>
            <a:r>
              <a:rPr lang="pt-BR" dirty="0" err="1"/>
              <a:t>published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IBOS </a:t>
            </a:r>
            <a:r>
              <a:rPr lang="pt-BR" dirty="0" err="1"/>
              <a:t>members</a:t>
            </a:r>
            <a:r>
              <a:rPr lang="pt-BR" dirty="0"/>
              <a:t> M</a:t>
            </a:r>
          </a:p>
          <a:p>
            <a:pPr marL="0" indent="0" algn="just">
              <a:buNone/>
            </a:pPr>
            <a:r>
              <a:rPr lang="pt-BR" dirty="0"/>
              <a:t>News </a:t>
            </a:r>
            <a:r>
              <a:rPr lang="pt-BR" dirty="0" err="1"/>
              <a:t>articles</a:t>
            </a:r>
            <a:r>
              <a:rPr lang="pt-BR" dirty="0"/>
              <a:t> reviews – </a:t>
            </a:r>
            <a:r>
              <a:rPr lang="pt-BR" dirty="0" err="1"/>
              <a:t>international</a:t>
            </a:r>
            <a:r>
              <a:rPr lang="pt-BR" dirty="0"/>
              <a:t> reviews </a:t>
            </a:r>
            <a:r>
              <a:rPr lang="pt-BR" dirty="0" err="1"/>
              <a:t>using</a:t>
            </a:r>
            <a:r>
              <a:rPr lang="pt-BR" dirty="0"/>
              <a:t> as </a:t>
            </a:r>
            <a:r>
              <a:rPr lang="pt-BR" dirty="0" err="1"/>
              <a:t>part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data-base ONOMA jornal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journals</a:t>
            </a:r>
            <a:r>
              <a:rPr lang="pt-BR" dirty="0"/>
              <a:t> </a:t>
            </a:r>
            <a:r>
              <a:rPr lang="pt-BR" dirty="0" err="1"/>
              <a:t>recommend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ICOS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already</a:t>
            </a:r>
            <a:r>
              <a:rPr lang="pt-BR" dirty="0"/>
              <a:t> </a:t>
            </a:r>
            <a:r>
              <a:rPr lang="pt-BR" dirty="0" err="1"/>
              <a:t>indexed</a:t>
            </a:r>
            <a:r>
              <a:rPr lang="pt-BR" dirty="0"/>
              <a:t> in Scopus. The </a:t>
            </a:r>
            <a:r>
              <a:rPr lang="pt-BR" dirty="0" err="1"/>
              <a:t>article</a:t>
            </a:r>
            <a:r>
              <a:rPr lang="pt-BR" dirty="0"/>
              <a:t> </a:t>
            </a:r>
            <a:r>
              <a:rPr lang="pt-BR" dirty="0" err="1"/>
              <a:t>should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published</a:t>
            </a:r>
            <a:r>
              <a:rPr lang="pt-BR" dirty="0"/>
              <a:t> in a jornal </a:t>
            </a:r>
            <a:r>
              <a:rPr lang="pt-BR" dirty="0" err="1"/>
              <a:t>indexed</a:t>
            </a:r>
            <a:r>
              <a:rPr lang="pt-BR" dirty="0"/>
              <a:t> in Scopus.</a:t>
            </a:r>
          </a:p>
        </p:txBody>
      </p:sp>
    </p:spTree>
    <p:extLst>
      <p:ext uri="{BB962C8B-B14F-4D97-AF65-F5344CB8AC3E}">
        <p14:creationId xmlns:p14="http://schemas.microsoft.com/office/powerpoint/2010/main" val="131385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1EEAA-B9E1-CD61-B3DD-80FFD61C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CITESCORE 2020-2023- </a:t>
            </a:r>
            <a:r>
              <a:rPr lang="pt-BR" dirty="0" err="1"/>
              <a:t>Journals</a:t>
            </a:r>
            <a:r>
              <a:rPr lang="pt-BR" dirty="0"/>
              <a:t> </a:t>
            </a:r>
            <a:r>
              <a:rPr lang="pt-BR" dirty="0" err="1"/>
              <a:t>indexed</a:t>
            </a:r>
            <a:r>
              <a:rPr lang="pt-BR" dirty="0"/>
              <a:t> in Scopus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4E2BA20-6DD3-4291-32F9-C42E55B77A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7354" y="1825625"/>
            <a:ext cx="10026445" cy="4351338"/>
          </a:xfrm>
        </p:spPr>
      </p:pic>
    </p:spTree>
    <p:extLst>
      <p:ext uri="{BB962C8B-B14F-4D97-AF65-F5344CB8AC3E}">
        <p14:creationId xmlns:p14="http://schemas.microsoft.com/office/powerpoint/2010/main" val="1068158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715</Words>
  <Application>Microsoft Office PowerPoint</Application>
  <PresentationFormat>Widescreen</PresentationFormat>
  <Paragraphs>98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selfFont</vt:lpstr>
      <vt:lpstr>Times New Roman</vt:lpstr>
      <vt:lpstr>Tema do Office</vt:lpstr>
      <vt:lpstr>October IBOS meeting</vt:lpstr>
      <vt:lpstr>PREVIOUS TERM ACTIVITIES</vt:lpstr>
      <vt:lpstr> 2021 - Creation of the following protocols of research</vt:lpstr>
      <vt:lpstr>2021-2022 - Creation of the following protocols and resulting selected lists</vt:lpstr>
      <vt:lpstr> 2024 - Creation of the following protocols of research and resulting selected lists </vt:lpstr>
      <vt:lpstr>Aims of the term 2024-2027</vt:lpstr>
      <vt:lpstr>Apresentação do PowerPoint</vt:lpstr>
      <vt:lpstr>Apresentação do PowerPoint</vt:lpstr>
      <vt:lpstr> CITESCORE 2020-2023- Journals indexed in Scopus</vt:lpstr>
      <vt:lpstr>Apresentação do PowerPoint</vt:lpstr>
      <vt:lpstr>Example of Citation track 2024</vt:lpstr>
      <vt:lpstr>Where the first 19 citations of ODAL in 2024 came from </vt:lpstr>
      <vt:lpstr>Apresentação do PowerPoint</vt:lpstr>
      <vt:lpstr>Apresentação do PowerPoint</vt:lpstr>
      <vt:lpstr>EXAMPLE OF PROTOCOL FOR A NEW SISTEMATIC REVIEW ARTICLE </vt:lpstr>
      <vt:lpstr>Inclusion Criteria</vt:lpstr>
      <vt:lpstr>Articles are being selected </vt:lpstr>
      <vt:lpstr>Final remarks and contact</vt:lpstr>
    </vt:vector>
  </TitlesOfParts>
  <Company>UNIOESTE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Marcia Sipavicius Seide</dc:creator>
  <cp:lastModifiedBy>Marcia Sipavicius Seide</cp:lastModifiedBy>
  <cp:revision>4</cp:revision>
  <dcterms:created xsi:type="dcterms:W3CDTF">2024-10-28T09:59:45Z</dcterms:created>
  <dcterms:modified xsi:type="dcterms:W3CDTF">2024-10-30T17:18:28Z</dcterms:modified>
</cp:coreProperties>
</file>